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70" r:id="rId5"/>
    <p:sldId id="265" r:id="rId6"/>
    <p:sldId id="268" r:id="rId7"/>
    <p:sldId id="266" r:id="rId8"/>
    <p:sldId id="269" r:id="rId9"/>
    <p:sldId id="262" r:id="rId10"/>
    <p:sldId id="263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" roundtripDataSignature="AMtx7miXD6C1SdapCoXbzh1hDbEFKgR/+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S VARGAS" initials="AV" lastIdx="2" clrIdx="0">
    <p:extLst>
      <p:ext uri="{19B8F6BF-5375-455C-9EA6-DF929625EA0E}">
        <p15:presenceInfo xmlns:p15="http://schemas.microsoft.com/office/powerpoint/2012/main" userId="ANDRES VARG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customschemas.google.com/relationships/presentationmetadata" Target="meta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08T15:32:32.047" idx="1">
    <p:pos x="7680" y="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08T16:36:09.660" idx="2">
    <p:pos x="7720" y="2815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825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3922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5541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721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5980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6200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9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175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9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Google Shape;19;p9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9"/>
          <p:cNvSpPr txBox="1"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ckwell"/>
              <a:buNone/>
              <a:defRPr sz="9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sldNum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lvl="1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lvl="2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lvl="3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lvl="4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lvl="5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lvl="6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lvl="7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lvl="8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cabezado de sección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ckwell"/>
              <a:buNone/>
              <a:defRPr sz="8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dt" idx="10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ftr" idx="11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11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39" name="Google Shape;39;p11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11"/>
          <p:cNvSpPr txBox="1">
            <a:spLocks noGrp="1"/>
          </p:cNvSpPr>
          <p:nvPr>
            <p:ph type="sldNum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lvl="1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lvl="2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lvl="3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lvl="4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lvl="5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lvl="6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lvl="7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lvl="8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2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 b="1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2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3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 b="1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4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ido con título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16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5" name="Google Shape;75;p16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6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n con título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>
            <a:spLocks noGrp="1"/>
          </p:cNvSpPr>
          <p:nvPr>
            <p:ph type="pic" idx="2"/>
          </p:nvPr>
        </p:nvSpPr>
        <p:spPr>
          <a:xfrm>
            <a:off x="0" y="0"/>
            <a:ext cx="8303740" cy="6858000"/>
          </a:xfrm>
          <a:prstGeom prst="rect">
            <a:avLst/>
          </a:prstGeom>
          <a:solidFill>
            <a:srgbClr val="E1DFDF"/>
          </a:solidFill>
          <a:ln>
            <a:noFill/>
          </a:ln>
        </p:spPr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17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5" name="Google Shape;85;p1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  <a:defRPr sz="5400" b="0" i="0" u="none" strike="noStrike" cap="none"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grpSp>
        <p:nvGrpSpPr>
          <p:cNvPr id="10" name="Google Shape;10;p8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Google Shape;11;p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8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omments" Target="../comments/comment1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comments" Target="../comments/commen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</a:pPr>
            <a:r>
              <a:rPr lang="es-CO" sz="3200" dirty="0"/>
              <a:t>Taller de tensores y autovalores</a:t>
            </a:r>
            <a:endParaRPr sz="3200" dirty="0"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86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5000"/>
              <a:buNone/>
            </a:pPr>
            <a:r>
              <a:rPr lang="es-CO" dirty="0"/>
              <a:t>Por: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rPr lang="es-CO" dirty="0" err="1"/>
              <a:t>Andres</a:t>
            </a:r>
            <a:r>
              <a:rPr lang="es-CO" dirty="0"/>
              <a:t> Vargas - 2218420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rPr lang="es-CO" dirty="0"/>
              <a:t>Carlos Laguado - 2047095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rPr lang="es-CO" dirty="0" err="1"/>
              <a:t>Andres</a:t>
            </a:r>
            <a:r>
              <a:rPr lang="es-CO" dirty="0"/>
              <a:t> Rubio - 2218426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rPr lang="es-CO" dirty="0"/>
              <a:t>	</a:t>
            </a:r>
            <a:endParaRPr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C652928-0D60-4EF0-85C5-4CDA8132F8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</a:t>
            </a:fld>
            <a:endParaRPr lang="es-CO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>
            <a:spLocks noGrp="1"/>
          </p:cNvSpPr>
          <p:nvPr>
            <p:ph type="title"/>
          </p:nvPr>
        </p:nvSpPr>
        <p:spPr>
          <a:xfrm>
            <a:off x="1066800" y="2900965"/>
            <a:ext cx="10058400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/>
              <a:t>GRACIAS</a:t>
            </a:r>
            <a:endParaRPr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2301FE-11A0-408D-A8DE-96D660E8CB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10</a:t>
            </a:fld>
            <a:endParaRPr lang="es-CO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/>
              <a:t>INTRODUCCIÓN</a:t>
            </a:r>
            <a:endParaRPr/>
          </a:p>
        </p:txBody>
      </p:sp>
      <p:sp>
        <p:nvSpPr>
          <p:cNvPr id="111" name="Google Shape;111;p2"/>
          <p:cNvSpPr txBox="1">
            <a:spLocks noGrp="1"/>
          </p:cNvSpPr>
          <p:nvPr>
            <p:ph type="body" idx="1"/>
          </p:nvPr>
        </p:nvSpPr>
        <p:spPr>
          <a:xfrm>
            <a:off x="658427" y="1445266"/>
            <a:ext cx="10875146" cy="454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r>
              <a:rPr lang="es-MX" sz="2400" b="1" dirty="0"/>
              <a:t>Problema 1: </a:t>
            </a:r>
            <a:r>
              <a:rPr lang="es-MX" sz="2400" dirty="0"/>
              <a:t>Sistema conformado por n partículas de masas distintas dispersas en un volumen. </a:t>
            </a:r>
          </a:p>
          <a:p>
            <a:pPr marL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r>
              <a:rPr lang="es-MX" sz="2400" dirty="0"/>
              <a:t>Transformación de las coordenadas a un nuevo sistema de coordenadas donde se reduzca la dispersión de los datos.</a:t>
            </a:r>
          </a:p>
          <a:p>
            <a:pPr marL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endParaRPr lang="es-MX" sz="2400" dirty="0"/>
          </a:p>
          <a:p>
            <a:pPr marL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r>
              <a:rPr lang="es-MX" sz="2400" b="1" dirty="0"/>
              <a:t>Problema 2: </a:t>
            </a:r>
            <a:r>
              <a:rPr lang="es-MX" sz="2400" dirty="0"/>
              <a:t>Análisis de la Estadística de los datos económicos de Colombia en Salud, Defensa, Educación y ciencia y tecnología</a:t>
            </a:r>
            <a:r>
              <a:rPr lang="es-MX" sz="2400" b="1" dirty="0"/>
              <a:t>.</a:t>
            </a:r>
          </a:p>
          <a:p>
            <a:pPr marL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r>
              <a:rPr lang="es-MX" sz="2400" dirty="0"/>
              <a:t>En particular estamos interesados en calcular la matriz de covariancia del % del producto interno bruto (GDP) que se ha empleado en el país en los últimos 15 años</a:t>
            </a:r>
            <a:endParaRPr lang="es-CO" sz="24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FDA0E47-969D-4ED3-A44F-B367D9B946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</a:t>
            </a:fld>
            <a:endParaRPr lang="es-CO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 dirty="0"/>
              <a:t>METODOLOGÍA</a:t>
            </a:r>
            <a:endParaRPr dirty="0"/>
          </a:p>
        </p:txBody>
      </p:sp>
      <p:sp>
        <p:nvSpPr>
          <p:cNvPr id="118" name="Google Shape;118;p3"/>
          <p:cNvSpPr/>
          <p:nvPr/>
        </p:nvSpPr>
        <p:spPr>
          <a:xfrm>
            <a:off x="1774233" y="2353104"/>
            <a:ext cx="2629234" cy="6934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/>
                </a:solidFill>
              </a:rPr>
              <a:t>Momentos de orden 0,1 y 2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Google Shape;118;p3">
            <a:extLst>
              <a:ext uri="{FF2B5EF4-FFF2-40B4-BE49-F238E27FC236}">
                <a16:creationId xmlns:a16="http://schemas.microsoft.com/office/drawing/2014/main" id="{5AA88C4E-BA9A-45EC-8E56-634D4E398C2C}"/>
              </a:ext>
            </a:extLst>
          </p:cNvPr>
          <p:cNvSpPr/>
          <p:nvPr/>
        </p:nvSpPr>
        <p:spPr>
          <a:xfrm>
            <a:off x="1774233" y="4102625"/>
            <a:ext cx="2629234" cy="6934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/>
                </a:solidFill>
              </a:rPr>
              <a:t>Vectores propios del tensor de inercia (momento de orden 2).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Google Shape;118;p3">
            <a:extLst>
              <a:ext uri="{FF2B5EF4-FFF2-40B4-BE49-F238E27FC236}">
                <a16:creationId xmlns:a16="http://schemas.microsoft.com/office/drawing/2014/main" id="{71E7538F-99F6-46A5-9BCD-16C1856032F6}"/>
              </a:ext>
            </a:extLst>
          </p:cNvPr>
          <p:cNvSpPr/>
          <p:nvPr/>
        </p:nvSpPr>
        <p:spPr>
          <a:xfrm>
            <a:off x="1774233" y="5852146"/>
            <a:ext cx="2629234" cy="6934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/>
                </a:solidFill>
              </a:rPr>
              <a:t>Matriz de transformación entre la base cartesiana y la base de </a:t>
            </a:r>
            <a:r>
              <a:rPr lang="es-MX" dirty="0" err="1">
                <a:solidFill>
                  <a:schemeClr val="tx1"/>
                </a:solidFill>
              </a:rPr>
              <a:t>autovectores</a:t>
            </a:r>
            <a:r>
              <a:rPr lang="es-MX" dirty="0">
                <a:solidFill>
                  <a:schemeClr val="tx1"/>
                </a:solidFill>
              </a:rPr>
              <a:t>. 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2860188-E187-4494-BC7C-CCF1029E56D3}"/>
              </a:ext>
            </a:extLst>
          </p:cNvPr>
          <p:cNvCxnSpPr>
            <a:cxnSpLocks/>
            <a:stCxn id="118" idx="2"/>
            <a:endCxn id="6" idx="0"/>
          </p:cNvCxnSpPr>
          <p:nvPr/>
        </p:nvCxnSpPr>
        <p:spPr>
          <a:xfrm>
            <a:off x="3088850" y="3046556"/>
            <a:ext cx="0" cy="1056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1F508C4-48B3-4937-8B73-653D9E20071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088850" y="4796077"/>
            <a:ext cx="0" cy="1056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Google Shape;118;p3">
            <a:extLst>
              <a:ext uri="{FF2B5EF4-FFF2-40B4-BE49-F238E27FC236}">
                <a16:creationId xmlns:a16="http://schemas.microsoft.com/office/drawing/2014/main" id="{D6C372B9-1659-459E-8866-DCF590888D89}"/>
              </a:ext>
            </a:extLst>
          </p:cNvPr>
          <p:cNvSpPr/>
          <p:nvPr/>
        </p:nvSpPr>
        <p:spPr>
          <a:xfrm>
            <a:off x="7769683" y="2347073"/>
            <a:ext cx="2629234" cy="6934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/>
                </a:solidFill>
              </a:rPr>
              <a:t>Calculo de las matrices de covariancia y correlación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" name="Google Shape;118;p3">
            <a:extLst>
              <a:ext uri="{FF2B5EF4-FFF2-40B4-BE49-F238E27FC236}">
                <a16:creationId xmlns:a16="http://schemas.microsoft.com/office/drawing/2014/main" id="{C5EA497E-EEBC-466A-87E6-92125CB06777}"/>
              </a:ext>
            </a:extLst>
          </p:cNvPr>
          <p:cNvSpPr/>
          <p:nvPr/>
        </p:nvSpPr>
        <p:spPr>
          <a:xfrm>
            <a:off x="7769683" y="4096594"/>
            <a:ext cx="2629234" cy="6934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>
                <a:solidFill>
                  <a:schemeClr val="tx1"/>
                </a:solidFill>
              </a:rPr>
              <a:t>Autovectores</a:t>
            </a:r>
            <a:r>
              <a:rPr lang="es-MX" dirty="0">
                <a:solidFill>
                  <a:schemeClr val="tx1"/>
                </a:solidFill>
              </a:rPr>
              <a:t> y autovalores de la matriz de covariancia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541AA0D8-96B7-4E93-AB9A-18CF2133F99C}"/>
              </a:ext>
            </a:extLst>
          </p:cNvPr>
          <p:cNvSpPr/>
          <p:nvPr/>
        </p:nvSpPr>
        <p:spPr>
          <a:xfrm>
            <a:off x="7769683" y="5846115"/>
            <a:ext cx="2629234" cy="6934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/>
                </a:solidFill>
              </a:rPr>
              <a:t>Matriz de transformación que nos lleva la base de </a:t>
            </a:r>
            <a:r>
              <a:rPr lang="es-MX" dirty="0" err="1">
                <a:solidFill>
                  <a:schemeClr val="tx1"/>
                </a:solidFill>
              </a:rPr>
              <a:t>autovectores</a:t>
            </a:r>
            <a:r>
              <a:rPr lang="es-MX" dirty="0">
                <a:solidFill>
                  <a:schemeClr val="tx1"/>
                </a:solidFill>
              </a:rPr>
              <a:t>. 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B552DA4-F1F5-467E-B190-EAFD657C2DFC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9084300" y="3040525"/>
            <a:ext cx="0" cy="1056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8E04686F-C716-41E7-B8EA-1BA9F988F591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9084300" y="4790046"/>
            <a:ext cx="0" cy="1056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04CBED9-DD84-4A32-B41B-39764BFCEABC}"/>
              </a:ext>
            </a:extLst>
          </p:cNvPr>
          <p:cNvSpPr/>
          <p:nvPr/>
        </p:nvSpPr>
        <p:spPr>
          <a:xfrm>
            <a:off x="2466680" y="1786492"/>
            <a:ext cx="1244339" cy="3393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Problema 1</a:t>
            </a:r>
            <a:endParaRPr lang="es-CO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5AAFE0D-D3B0-4FD4-8395-D82D34A8CC1B}"/>
              </a:ext>
            </a:extLst>
          </p:cNvPr>
          <p:cNvSpPr/>
          <p:nvPr/>
        </p:nvSpPr>
        <p:spPr>
          <a:xfrm>
            <a:off x="8462130" y="1814773"/>
            <a:ext cx="1244339" cy="3393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Problema 2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E179005-D5F4-4D14-B471-358794BC7A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</a:t>
            </a:fld>
            <a:endParaRPr lang="es-CO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 dirty="0"/>
              <a:t>METODOLOGÍA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A43FEE-C584-414A-B48A-9899505C5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05" t="52234" r="35670" b="37457"/>
          <a:stretch/>
        </p:blipFill>
        <p:spPr>
          <a:xfrm>
            <a:off x="4543719" y="1275307"/>
            <a:ext cx="1971328" cy="105606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7317276-3BAA-40E5-880A-2E070AFBD4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76" t="43436" r="32114" b="48592"/>
          <a:stretch/>
        </p:blipFill>
        <p:spPr>
          <a:xfrm>
            <a:off x="4081806" y="2375820"/>
            <a:ext cx="3253872" cy="85783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3A341A4-86EC-4FFD-869E-3EB5DA9E85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50" t="50000" r="31649" b="42512"/>
          <a:stretch/>
        </p:blipFill>
        <p:spPr>
          <a:xfrm>
            <a:off x="1352359" y="3758938"/>
            <a:ext cx="2962414" cy="74707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76FC2E9-479D-4779-B960-CB0973B957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29" t="63230" r="10232" b="25877"/>
          <a:stretch/>
        </p:blipFill>
        <p:spPr>
          <a:xfrm>
            <a:off x="0" y="4727277"/>
            <a:ext cx="11757660" cy="126088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7736C74-C476-4034-9936-3B92C0A062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113" t="40412" r="35129" b="49003"/>
          <a:stretch/>
        </p:blipFill>
        <p:spPr>
          <a:xfrm>
            <a:off x="4399174" y="3340623"/>
            <a:ext cx="3393652" cy="1583704"/>
          </a:xfrm>
          <a:prstGeom prst="rect">
            <a:avLst/>
          </a:prstGeom>
        </p:spPr>
      </p:pic>
      <p:sp>
        <p:nvSpPr>
          <p:cNvPr id="24" name="Marcador de número de diapositiva 23">
            <a:extLst>
              <a:ext uri="{FF2B5EF4-FFF2-40B4-BE49-F238E27FC236}">
                <a16:creationId xmlns:a16="http://schemas.microsoft.com/office/drawing/2014/main" id="{F905312D-5208-47EF-9E94-1513784CF9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4485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990894" y="0"/>
            <a:ext cx="8237456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 dirty="0"/>
              <a:t>RESULTADOS (problema 1)</a:t>
            </a:r>
            <a:endParaRPr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04CBED9-DD84-4A32-B41B-39764BFCEABC}"/>
              </a:ext>
            </a:extLst>
          </p:cNvPr>
          <p:cNvSpPr/>
          <p:nvPr/>
        </p:nvSpPr>
        <p:spPr>
          <a:xfrm>
            <a:off x="9713830" y="1360797"/>
            <a:ext cx="1244339" cy="4904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Tensor de inercia</a:t>
            </a:r>
            <a:endParaRPr lang="es-CO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5AAFE0D-D3B0-4FD4-8395-D82D34A8CC1B}"/>
              </a:ext>
            </a:extLst>
          </p:cNvPr>
          <p:cNvSpPr/>
          <p:nvPr/>
        </p:nvSpPr>
        <p:spPr>
          <a:xfrm>
            <a:off x="9713831" y="2664638"/>
            <a:ext cx="1244339" cy="3393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err="1"/>
              <a:t>Autovectores</a:t>
            </a:r>
            <a:endParaRPr lang="es-MX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EF9269-EA2C-442C-99FE-9F85B7F88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5" t="10996" r="17895" b="62474"/>
          <a:stretch/>
        </p:blipFill>
        <p:spPr bwMode="auto">
          <a:xfrm>
            <a:off x="0" y="1311702"/>
            <a:ext cx="5288438" cy="283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78CD447-3AE3-476E-9F6D-BB54124807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13" t="51547" r="27474" b="39931"/>
          <a:stretch/>
        </p:blipFill>
        <p:spPr>
          <a:xfrm>
            <a:off x="8634462" y="1881978"/>
            <a:ext cx="3403076" cy="58446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4E10AB1-B5CA-4ECA-A2C4-CC91C6BB26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98" t="64742" r="32732" b="24536"/>
          <a:stretch/>
        </p:blipFill>
        <p:spPr>
          <a:xfrm>
            <a:off x="9228350" y="3091615"/>
            <a:ext cx="2215300" cy="735291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78BF51C9-50BE-4CA8-9A19-591427447849}"/>
              </a:ext>
            </a:extLst>
          </p:cNvPr>
          <p:cNvSpPr/>
          <p:nvPr/>
        </p:nvSpPr>
        <p:spPr>
          <a:xfrm>
            <a:off x="9713831" y="4061376"/>
            <a:ext cx="1244339" cy="3393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Autovalores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799BA67-240A-440E-B738-8F83D70900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072" t="51912" r="28015" b="39566"/>
          <a:stretch/>
        </p:blipFill>
        <p:spPr>
          <a:xfrm>
            <a:off x="8455842" y="4676707"/>
            <a:ext cx="3403076" cy="584461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F4DEC3C-5376-4471-9E2F-457DE6676C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922" t="50247" r="32307" b="47125"/>
          <a:stretch/>
        </p:blipFill>
        <p:spPr>
          <a:xfrm>
            <a:off x="1970201" y="6289836"/>
            <a:ext cx="3279321" cy="38743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961734C-D79A-4D32-8BC3-D11DF2A7D2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803" t="56753" r="35424" b="39940"/>
          <a:stretch/>
        </p:blipFill>
        <p:spPr>
          <a:xfrm>
            <a:off x="2340990" y="5802259"/>
            <a:ext cx="2823692" cy="48757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BF3E724-DE97-4F85-B9FB-F2C2EB9EE8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407" t="58550" r="30722" b="33169"/>
          <a:stretch/>
        </p:blipFill>
        <p:spPr>
          <a:xfrm>
            <a:off x="2398519" y="5393738"/>
            <a:ext cx="2422687" cy="567932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5B213347-20BD-4B20-A8AA-3B4226415203}"/>
              </a:ext>
            </a:extLst>
          </p:cNvPr>
          <p:cNvSpPr/>
          <p:nvPr/>
        </p:nvSpPr>
        <p:spPr>
          <a:xfrm>
            <a:off x="492847" y="5213196"/>
            <a:ext cx="1848143" cy="13572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Momento de orden 1</a:t>
            </a:r>
          </a:p>
          <a:p>
            <a:pPr algn="ctr"/>
            <a:endParaRPr lang="es-MX" dirty="0"/>
          </a:p>
          <a:p>
            <a:pPr algn="ctr"/>
            <a:r>
              <a:rPr lang="es-MX" dirty="0"/>
              <a:t>Centro geométrico</a:t>
            </a:r>
          </a:p>
          <a:p>
            <a:pPr algn="ctr"/>
            <a:endParaRPr lang="es-MX" dirty="0"/>
          </a:p>
          <a:p>
            <a:pPr algn="ctr"/>
            <a:r>
              <a:rPr lang="es-MX" dirty="0"/>
              <a:t>Centro de masa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68B01227-05DF-448B-9110-396CB866A14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000" t="54708" r="31830" b="28247"/>
          <a:stretch/>
        </p:blipFill>
        <p:spPr>
          <a:xfrm>
            <a:off x="8455842" y="5377208"/>
            <a:ext cx="2215300" cy="1168924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32C75AC9-D5D9-4E16-8650-7D5ED69BE0A9}"/>
              </a:ext>
            </a:extLst>
          </p:cNvPr>
          <p:cNvSpPr/>
          <p:nvPr/>
        </p:nvSpPr>
        <p:spPr>
          <a:xfrm>
            <a:off x="6766375" y="5622303"/>
            <a:ext cx="1451011" cy="7541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Matrices de transformación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924C3B1-C58F-49F1-A592-8771A1DE2E4E}"/>
              </a:ext>
            </a:extLst>
          </p:cNvPr>
          <p:cNvSpPr/>
          <p:nvPr/>
        </p:nvSpPr>
        <p:spPr>
          <a:xfrm>
            <a:off x="9713830" y="459671"/>
            <a:ext cx="1244339" cy="4904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Masa total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7711890-DC17-4F46-8145-5FF7B7F7823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3428" t="56082" r="32855" b="38969"/>
          <a:stretch/>
        </p:blipFill>
        <p:spPr>
          <a:xfrm>
            <a:off x="9605424" y="1021432"/>
            <a:ext cx="1672396" cy="339365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0092D2-C8A9-4175-9DF3-8D756B3FDA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1F4B370-77F0-4CE4-984F-D0F87F46864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0000" t="46693" r="32600" b="48591"/>
          <a:stretch/>
        </p:blipFill>
        <p:spPr>
          <a:xfrm>
            <a:off x="2398519" y="5213196"/>
            <a:ext cx="2121386" cy="32342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0AEE291F-0784-4907-AD64-C460BD5E62E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5825" t="34592" r="40463" b="20180"/>
          <a:stretch/>
        </p:blipFill>
        <p:spPr>
          <a:xfrm>
            <a:off x="5142679" y="1354230"/>
            <a:ext cx="3637542" cy="274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74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492847" y="10498"/>
            <a:ext cx="8869052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 dirty="0"/>
              <a:t>RESULTADOS (problema 1)</a:t>
            </a:r>
            <a:endParaRPr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04CBED9-DD84-4A32-B41B-39764BFCEABC}"/>
              </a:ext>
            </a:extLst>
          </p:cNvPr>
          <p:cNvSpPr/>
          <p:nvPr/>
        </p:nvSpPr>
        <p:spPr>
          <a:xfrm>
            <a:off x="9558780" y="1076096"/>
            <a:ext cx="1244339" cy="4904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Tensor de inercia</a:t>
            </a:r>
            <a:endParaRPr lang="es-CO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5AAFE0D-D3B0-4FD4-8395-D82D34A8CC1B}"/>
              </a:ext>
            </a:extLst>
          </p:cNvPr>
          <p:cNvSpPr/>
          <p:nvPr/>
        </p:nvSpPr>
        <p:spPr>
          <a:xfrm>
            <a:off x="9558780" y="2642616"/>
            <a:ext cx="1244339" cy="3393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err="1"/>
              <a:t>Autovectores</a:t>
            </a:r>
            <a:endParaRPr lang="es-MX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8BF51C9-50BE-4CA8-9A19-591427447849}"/>
              </a:ext>
            </a:extLst>
          </p:cNvPr>
          <p:cNvSpPr/>
          <p:nvPr/>
        </p:nvSpPr>
        <p:spPr>
          <a:xfrm>
            <a:off x="9558780" y="4039354"/>
            <a:ext cx="1244339" cy="3393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Autovalores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5B213347-20BD-4B20-A8AA-3B4226415203}"/>
              </a:ext>
            </a:extLst>
          </p:cNvPr>
          <p:cNvSpPr/>
          <p:nvPr/>
        </p:nvSpPr>
        <p:spPr>
          <a:xfrm>
            <a:off x="492847" y="4864805"/>
            <a:ext cx="1848143" cy="17056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Momento de orden 1</a:t>
            </a:r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r>
              <a:rPr lang="es-MX" dirty="0"/>
              <a:t>Centro geométrico</a:t>
            </a:r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r>
              <a:rPr lang="es-MX" dirty="0"/>
              <a:t>Centro de masa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654FE66-6FD9-4D18-BD09-F71C9A7A08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44" t="20621" r="32823" b="75733"/>
          <a:stretch/>
        </p:blipFill>
        <p:spPr>
          <a:xfrm>
            <a:off x="2494961" y="5224629"/>
            <a:ext cx="3452019" cy="4108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5B5161F-14EA-4EA5-B22E-6F37A0091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304" t="34789" r="31418" b="59184"/>
          <a:stretch/>
        </p:blipFill>
        <p:spPr>
          <a:xfrm>
            <a:off x="2489230" y="5615345"/>
            <a:ext cx="2919446" cy="5133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F18675C-1327-4E4F-9A77-768CCA004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21" t="87745" r="31649" b="7067"/>
          <a:stretch/>
        </p:blipFill>
        <p:spPr>
          <a:xfrm>
            <a:off x="2681124" y="6118847"/>
            <a:ext cx="3662289" cy="55292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31F917B-04C0-42B5-9CFC-2275404BF9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680" t="42612" r="24845" b="45842"/>
          <a:stretch/>
        </p:blipFill>
        <p:spPr>
          <a:xfrm>
            <a:off x="8201320" y="1652965"/>
            <a:ext cx="3959258" cy="79185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70A031D-C1E6-4583-99EE-64FA3B709D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450" t="51116" r="25077" b="38454"/>
          <a:stretch/>
        </p:blipFill>
        <p:spPr>
          <a:xfrm>
            <a:off x="8107052" y="4469377"/>
            <a:ext cx="3959258" cy="71533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7FF62E2-6F24-471C-B077-60E8E0745F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397" t="59656" r="30489" b="28798"/>
          <a:stretch/>
        </p:blipFill>
        <p:spPr>
          <a:xfrm>
            <a:off x="8832915" y="3128613"/>
            <a:ext cx="2696067" cy="79185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FF7BB56-F338-472F-BF28-35AF718B08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546" t="42474" r="19702" b="15194"/>
          <a:stretch/>
        </p:blipFill>
        <p:spPr>
          <a:xfrm>
            <a:off x="358811" y="1048722"/>
            <a:ext cx="7813026" cy="381608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AAADF885-10D5-4BBB-955A-582650EF5B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164" t="51912" r="25464" b="26038"/>
          <a:stretch/>
        </p:blipFill>
        <p:spPr>
          <a:xfrm>
            <a:off x="7901995" y="5249196"/>
            <a:ext cx="3337038" cy="1512161"/>
          </a:xfrm>
          <a:prstGeom prst="rect">
            <a:avLst/>
          </a:prstGeom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58A37931-8382-4799-8AA8-D1582EC54E2B}"/>
              </a:ext>
            </a:extLst>
          </p:cNvPr>
          <p:cNvSpPr/>
          <p:nvPr/>
        </p:nvSpPr>
        <p:spPr>
          <a:xfrm>
            <a:off x="6473126" y="5627616"/>
            <a:ext cx="1432132" cy="7153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Matrices de transformación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3951E37-82B7-4E72-A990-D7C1B807D4DE}"/>
              </a:ext>
            </a:extLst>
          </p:cNvPr>
          <p:cNvSpPr/>
          <p:nvPr/>
        </p:nvSpPr>
        <p:spPr>
          <a:xfrm>
            <a:off x="9558780" y="97162"/>
            <a:ext cx="1244339" cy="4904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Masa total</a:t>
            </a:r>
            <a:endParaRPr lang="es-CO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FB4CA4F9-4BF5-4ECC-BE7F-DC4838F96FB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3428" t="56082" r="32855" b="38969"/>
          <a:stretch/>
        </p:blipFill>
        <p:spPr>
          <a:xfrm>
            <a:off x="9341963" y="646073"/>
            <a:ext cx="1672396" cy="339365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83873E1-4D16-4FA4-AFFE-A8E17F2E1C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9E5D04A-31F0-429E-9033-A8A4B8550DF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7861" t="69141" r="30567" b="26460"/>
          <a:stretch/>
        </p:blipFill>
        <p:spPr>
          <a:xfrm>
            <a:off x="2639405" y="4751262"/>
            <a:ext cx="3833721" cy="43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17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 dirty="0"/>
              <a:t>RESULTADOS (problema 2)</a:t>
            </a:r>
            <a:endParaRPr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41DCCA8-EE0A-4B63-A863-44FC1124DFE4}"/>
              </a:ext>
            </a:extLst>
          </p:cNvPr>
          <p:cNvSpPr/>
          <p:nvPr/>
        </p:nvSpPr>
        <p:spPr>
          <a:xfrm>
            <a:off x="9259478" y="2012041"/>
            <a:ext cx="1244339" cy="4904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Autovalores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2CFB01A-C864-4C00-95FE-44206F344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64" t="35396" r="27087" b="50000"/>
          <a:stretch/>
        </p:blipFill>
        <p:spPr>
          <a:xfrm>
            <a:off x="7890235" y="2663126"/>
            <a:ext cx="3346516" cy="100154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35C862C-50EC-4D86-92CD-05939CA65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21" t="54846" r="29794" b="28797"/>
          <a:stretch/>
        </p:blipFill>
        <p:spPr>
          <a:xfrm>
            <a:off x="8413423" y="4315755"/>
            <a:ext cx="2936450" cy="1121791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BBCB21DA-5C18-4B2F-840F-E19B913E80E9}"/>
              </a:ext>
            </a:extLst>
          </p:cNvPr>
          <p:cNvSpPr/>
          <p:nvPr/>
        </p:nvSpPr>
        <p:spPr>
          <a:xfrm>
            <a:off x="9259477" y="3744998"/>
            <a:ext cx="1244339" cy="4904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err="1"/>
              <a:t>Autovectores</a:t>
            </a:r>
            <a:endParaRPr lang="es-CO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54D3527-CA38-48AF-85F7-ABB4176193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37" t="26255" r="24053" b="23986"/>
          <a:stretch/>
        </p:blipFill>
        <p:spPr>
          <a:xfrm>
            <a:off x="735290" y="1540701"/>
            <a:ext cx="6363093" cy="4786369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C6CCF16-3385-47A6-B75F-D0C9308FAC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134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 dirty="0"/>
              <a:t>RESULTADOS (problema 2)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E866F1-56D3-4F87-82D4-B0CB57E50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92" t="36426" r="26082" b="16151"/>
          <a:stretch/>
        </p:blipFill>
        <p:spPr>
          <a:xfrm>
            <a:off x="490193" y="1540701"/>
            <a:ext cx="6598763" cy="50255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9D2FA56-E225-44E7-AEB6-AF14C4DEF5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91" t="48523" r="27629" b="22466"/>
          <a:stretch/>
        </p:blipFill>
        <p:spPr>
          <a:xfrm>
            <a:off x="7871381" y="3058657"/>
            <a:ext cx="3374797" cy="198963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E0DC81C-0EAE-4BE3-8486-26CABB6D3462}"/>
              </a:ext>
            </a:extLst>
          </p:cNvPr>
          <p:cNvSpPr/>
          <p:nvPr/>
        </p:nvSpPr>
        <p:spPr>
          <a:xfrm>
            <a:off x="8572499" y="2036190"/>
            <a:ext cx="1972559" cy="6925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Matrices de transformación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AADB6C-4589-4C0C-8025-C838DDA6B4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81348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>
            <a:spLocks noGrp="1"/>
          </p:cNvSpPr>
          <p:nvPr>
            <p:ph type="body" idx="1"/>
          </p:nvPr>
        </p:nvSpPr>
        <p:spPr>
          <a:xfrm>
            <a:off x="658427" y="1445266"/>
            <a:ext cx="10875146" cy="454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419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endParaRPr lang="es-MX" sz="3000" dirty="0"/>
          </a:p>
          <a:p>
            <a:pPr marL="457200" lvl="0" indent="-419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s-MX" sz="3000" dirty="0"/>
              <a:t>Los autovalores y </a:t>
            </a:r>
            <a:r>
              <a:rPr lang="es-MX" sz="3000" dirty="0" err="1"/>
              <a:t>autovectores</a:t>
            </a:r>
            <a:r>
              <a:rPr lang="es-MX" sz="3000" dirty="0"/>
              <a:t> de la matriz de covarianza representan el ajuste de una línea recta, también llamada componente principal, que retiene la varianza máxima.</a:t>
            </a:r>
          </a:p>
          <a:p>
            <a:pPr marL="457200" lvl="0" indent="-419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endParaRPr lang="es-MX" sz="3000" dirty="0"/>
          </a:p>
          <a:p>
            <a:pPr marL="457200" lvl="0" indent="-419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s-MX" sz="3000" dirty="0"/>
              <a:t>los </a:t>
            </a:r>
            <a:r>
              <a:rPr lang="es-MX" sz="3000" dirty="0" err="1"/>
              <a:t>autovectores</a:t>
            </a:r>
            <a:r>
              <a:rPr lang="es-MX" sz="3000" dirty="0"/>
              <a:t> representan la dirección de transformación y los autovalores el factor de escala.</a:t>
            </a:r>
          </a:p>
          <a:p>
            <a:pPr marL="457200" lvl="0" indent="-419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endParaRPr lang="es-MX" sz="3000" dirty="0"/>
          </a:p>
          <a:p>
            <a:pPr marL="457200" lvl="0" indent="-419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s-MX" sz="3000" dirty="0"/>
              <a:t>La suma de los autovalores representa la varianza total, y al ordenarlos de mayor a menor (así como sus </a:t>
            </a:r>
            <a:r>
              <a:rPr lang="es-MX" sz="3000" dirty="0" err="1"/>
              <a:t>autovectores</a:t>
            </a:r>
            <a:r>
              <a:rPr lang="es-MX" sz="3000" dirty="0"/>
              <a:t> asociados) permiten tomar las componentes que brindan información más relevante (toman la varianza máxima), y reducir la dimensión de las variables, para tener que analizar una menor cantidad de datos.</a:t>
            </a:r>
            <a:endParaRPr sz="3000" dirty="0"/>
          </a:p>
        </p:txBody>
      </p:sp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/>
              <a:t>CONCLUSIONES</a:t>
            </a:r>
            <a:endParaRPr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AE7EF4-7E6E-489B-AA30-745F139509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9</a:t>
            </a:fld>
            <a:endParaRPr lang="es-CO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etras en madera">
  <a:themeElements>
    <a:clrScheme name="Letras en madera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350</Words>
  <Application>Microsoft Office PowerPoint</Application>
  <PresentationFormat>Panorámica</PresentationFormat>
  <Paragraphs>69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Noto Sans Symbols</vt:lpstr>
      <vt:lpstr>Rockwell</vt:lpstr>
      <vt:lpstr>Letras en madera</vt:lpstr>
      <vt:lpstr>Taller de tensores y autovalores</vt:lpstr>
      <vt:lpstr>INTRODUCCIÓN</vt:lpstr>
      <vt:lpstr>METODOLOGÍA</vt:lpstr>
      <vt:lpstr>METODOLOGÍA</vt:lpstr>
      <vt:lpstr>RESULTADOS (problema 1)</vt:lpstr>
      <vt:lpstr>RESULTADOS (problema 1)</vt:lpstr>
      <vt:lpstr>RESULTADOS (problema 2)</vt:lpstr>
      <vt:lpstr>RESULTADOS (problema 2)</vt:lpstr>
      <vt:lpstr>CONCLUSIONES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de tensores y autovalores</dc:title>
  <dc:creator>ANDRES VARGAS</dc:creator>
  <cp:lastModifiedBy>ANDRES VARGAS</cp:lastModifiedBy>
  <cp:revision>4</cp:revision>
  <dcterms:created xsi:type="dcterms:W3CDTF">2020-03-31T18:53:03Z</dcterms:created>
  <dcterms:modified xsi:type="dcterms:W3CDTF">2021-10-08T22:41:43Z</dcterms:modified>
</cp:coreProperties>
</file>